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media/audio1.bin" ContentType="audio/unknown"/>
  <Override PartName="/ppt/media/audio2.bin" ContentType="audio/unknown"/>
  <Override PartName="/ppt/media/audio3.bin" ContentType="audio/unknown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192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10" Type="http://schemas.openxmlformats.org/officeDocument/2006/relationships/presProps" Target="presProps.xml"/><Relationship Id="rId5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9" Type="http://schemas.openxmlformats.org/officeDocument/2006/relationships/printerSettings" Target="printerSettings/printerSettings1.bin"/><Relationship Id="rId3" Type="http://schemas.openxmlformats.org/officeDocument/2006/relationships/slide" Target="slides/slide2.xml"/></Relationships>
</file>

<file path=ppt/media/audio1.bin>
</file>

<file path=ppt/media/audio2.bin>
</file>

<file path=ppt/media/audio3.bin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4" Type="http://schemas.openxmlformats.org/officeDocument/2006/relationships/slideLayout" Target="../slideLayouts/slideLayout14.xml"/><Relationship Id="rId2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6" Type="http://schemas.openxmlformats.org/officeDocument/2006/relationships/slideLayout" Target="../slideLayouts/slideLayout16.xml"/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19" Type="http://schemas.openxmlformats.org/officeDocument/2006/relationships/slideLayout" Target="../slideLayouts/slideLayout19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18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E7B6D620-FDC9-3341-A3E2-81281280020A}" type="datetimeFigureOut">
              <a:rPr lang="en-US" smtClean="0"/>
              <a:t>2/26/13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0DE749CA-F359-184E-975E-E3D28160570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  <p:sldLayoutId id="2147483705" r:id="rId13"/>
    <p:sldLayoutId id="2147483706" r:id="rId14"/>
    <p:sldLayoutId id="2147483707" r:id="rId15"/>
    <p:sldLayoutId id="2147483708" r:id="rId16"/>
    <p:sldLayoutId id="2147483709" r:id="rId17"/>
    <p:sldLayoutId id="2147483710" r:id="rId18"/>
    <p:sldLayoutId id="2147483711" r:id="rId19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bin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audio" Target="../media/audio2.bin"/><Relationship Id="rId3" Type="http://schemas.openxmlformats.org/officeDocument/2006/relationships/audio" Target="../media/audio3.bin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Circulation and Immunity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Grade 7 – Ch. 13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98801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38"/>
            <a:ext cx="8229600" cy="757237"/>
          </a:xfrm>
        </p:spPr>
        <p:txBody>
          <a:bodyPr/>
          <a:lstStyle/>
          <a:p>
            <a:r>
              <a:rPr lang="en-US" dirty="0" smtClean="0"/>
              <a:t>Blood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98513"/>
            <a:ext cx="8229600" cy="5948362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sz="3200" dirty="0" smtClean="0"/>
              <a:t>Functions of blood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Blood carries oxygen </a:t>
            </a:r>
            <a:r>
              <a:rPr lang="en-US" sz="3200" smtClean="0"/>
              <a:t>from            your </a:t>
            </a:r>
            <a:r>
              <a:rPr lang="en-US" sz="3200" dirty="0" smtClean="0"/>
              <a:t>lungs to your body cells, and carbon dioxide from your cells to your lungs to be exhaled.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Blood carries waste products from cells to your kidneys to be removed.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Blood transports nutrients to your body’s cells.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Cells and molecules in blood fight infections and heal wounds.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4680402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2388"/>
            <a:ext cx="8229600" cy="693737"/>
          </a:xfrm>
        </p:spPr>
        <p:txBody>
          <a:bodyPr/>
          <a:lstStyle/>
          <a:p>
            <a:r>
              <a:rPr lang="en-US" dirty="0" smtClean="0"/>
              <a:t>Blood </a:t>
            </a:r>
            <a:r>
              <a:rPr lang="en-US" sz="2400" dirty="0" smtClean="0"/>
              <a:t>(cont’d)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7950"/>
            <a:ext cx="8229600" cy="5067300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lphaUcPeriod" startAt="2"/>
            </a:pPr>
            <a:r>
              <a:rPr lang="en-US" sz="3200" dirty="0" smtClean="0"/>
              <a:t>Parts of blood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Plasma – liquid part of the blood.</a:t>
            </a:r>
          </a:p>
          <a:p>
            <a:pPr marL="1314450" lvl="2" indent="-514350"/>
            <a:r>
              <a:rPr lang="en-US" sz="2800" dirty="0" smtClean="0"/>
              <a:t>Made mostly of water</a:t>
            </a:r>
          </a:p>
          <a:p>
            <a:pPr marL="1314450" lvl="2" indent="-514350"/>
            <a:r>
              <a:rPr lang="en-US" sz="2800" dirty="0" smtClean="0"/>
              <a:t>Nutrients, minerals, and oxygen are dissolved in plasma.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200" dirty="0" smtClean="0"/>
              <a:t>Red blood cells supply your body with oxygen.</a:t>
            </a:r>
          </a:p>
          <a:p>
            <a:pPr marL="1314450" lvl="2" indent="-514350"/>
            <a:r>
              <a:rPr lang="en-US" sz="2800" dirty="0" smtClean="0"/>
              <a:t>Red blood cells contain </a:t>
            </a:r>
            <a:r>
              <a:rPr lang="en-US" sz="2800" b="1" i="1" dirty="0" smtClean="0">
                <a:solidFill>
                  <a:srgbClr val="FF0000"/>
                </a:solidFill>
              </a:rPr>
              <a:t>hemoglobin</a:t>
            </a:r>
            <a:r>
              <a:rPr lang="en-US" sz="2800" dirty="0" smtClean="0"/>
              <a:t>, which is a chemical that can carry oxygen and carbon dioxide.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0449445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nimClr clrSpc="rgb" dir="cw"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ppt_c</p:attrName>
                                        </p:attrNameLst>
                                      </p:cBhvr>
                                      <p:to>
                                        <a:srgbClr val="FF0000"/>
                                      </p:to>
                                    </p:animClr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8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Warp Up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38"/>
            <a:ext cx="8229600" cy="709612"/>
          </a:xfrm>
        </p:spPr>
        <p:txBody>
          <a:bodyPr/>
          <a:lstStyle/>
          <a:p>
            <a:r>
              <a:rPr lang="en-US" dirty="0" smtClean="0"/>
              <a:t>Blood </a:t>
            </a:r>
            <a:r>
              <a:rPr lang="en-US" sz="2400" dirty="0" smtClean="0"/>
              <a:t>(cont’d)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49325"/>
            <a:ext cx="8229600" cy="5702300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rabicPeriod" startAt="3"/>
            </a:pPr>
            <a:r>
              <a:rPr lang="en-US" sz="3200" b="1" i="1" dirty="0" smtClean="0"/>
              <a:t>White blood </a:t>
            </a:r>
            <a:r>
              <a:rPr lang="en-US" sz="3200" dirty="0" smtClean="0"/>
              <a:t>cells fight bacteria       and viruses.</a:t>
            </a:r>
          </a:p>
          <a:p>
            <a:r>
              <a:rPr lang="en-US" sz="3200" dirty="0" smtClean="0"/>
              <a:t>Your body reacts to invaders by increasing the number of white blood cells.</a:t>
            </a:r>
          </a:p>
          <a:p>
            <a:r>
              <a:rPr lang="en-US" sz="3200" dirty="0" smtClean="0"/>
              <a:t>White blood cells enter infected tissues, destroy bacteria and viruses, and absorb dead cells.</a:t>
            </a:r>
          </a:p>
          <a:p>
            <a:pPr marL="514350" indent="-514350">
              <a:buFont typeface="+mj-lt"/>
              <a:buAutoNum type="arabicPeriod" startAt="4"/>
            </a:pPr>
            <a:r>
              <a:rPr lang="en-US" sz="3200" b="1" i="1" dirty="0" smtClean="0"/>
              <a:t>Platelets </a:t>
            </a:r>
            <a:r>
              <a:rPr lang="en-US" sz="3200" dirty="0" smtClean="0"/>
              <a:t>are irregularly shaped cell fragments that help clot blood.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18454089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9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Explosion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6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3" name="Bubbles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4138"/>
            <a:ext cx="8229600" cy="693737"/>
          </a:xfrm>
        </p:spPr>
        <p:txBody>
          <a:bodyPr/>
          <a:lstStyle/>
          <a:p>
            <a:r>
              <a:rPr lang="en-US" dirty="0" smtClean="0"/>
              <a:t>Blood </a:t>
            </a:r>
            <a:r>
              <a:rPr lang="en-US" sz="2400" dirty="0" smtClean="0"/>
              <a:t>(cont’d)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54200"/>
            <a:ext cx="8229600" cy="4749800"/>
          </a:xfrm>
        </p:spPr>
        <p:txBody>
          <a:bodyPr>
            <a:noAutofit/>
          </a:bodyPr>
          <a:lstStyle/>
          <a:p>
            <a:pPr marL="514350" indent="-514350">
              <a:buFont typeface="+mj-lt"/>
              <a:buAutoNum type="alphaUcPeriod" startAt="3"/>
            </a:pPr>
            <a:r>
              <a:rPr lang="en-US" sz="3200" dirty="0" smtClean="0"/>
              <a:t>Blood clotting – platelets and clotting factors plug up a wound.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3200" dirty="0" smtClean="0"/>
              <a:t> </a:t>
            </a:r>
            <a:r>
              <a:rPr lang="en-US" sz="3200" b="1" i="1" dirty="0" smtClean="0"/>
              <a:t>Platelets</a:t>
            </a:r>
            <a:r>
              <a:rPr lang="en-US" sz="3200" dirty="0" smtClean="0"/>
              <a:t> stick to a wound and release chemicals.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3200" dirty="0" smtClean="0"/>
              <a:t>Threadlike fibers, called </a:t>
            </a:r>
            <a:r>
              <a:rPr lang="en-US" sz="3200" b="1" i="1" dirty="0" smtClean="0"/>
              <a:t>fibrin</a:t>
            </a:r>
            <a:r>
              <a:rPr lang="en-US" sz="3200" dirty="0" smtClean="0"/>
              <a:t>, form a sticky net, which helps make a </a:t>
            </a:r>
            <a:r>
              <a:rPr lang="en-US" sz="3200" b="1" i="1" dirty="0" smtClean="0"/>
              <a:t>clot</a:t>
            </a:r>
            <a:r>
              <a:rPr lang="en-US" sz="3200" dirty="0" smtClean="0"/>
              <a:t>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sz="3200" dirty="0" smtClean="0"/>
              <a:t>Skin cells then begin the repair process.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5311573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38"/>
            <a:ext cx="8229600" cy="614362"/>
          </a:xfrm>
        </p:spPr>
        <p:txBody>
          <a:bodyPr/>
          <a:lstStyle/>
          <a:p>
            <a:r>
              <a:rPr lang="en-US" dirty="0" smtClean="0"/>
              <a:t>Blood </a:t>
            </a:r>
            <a:r>
              <a:rPr lang="en-US" sz="2400" dirty="0" smtClean="0"/>
              <a:t>(cont’d)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2575" y="1192213"/>
            <a:ext cx="8229600" cy="5395912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lphaUcPeriod" startAt="4"/>
            </a:pPr>
            <a:r>
              <a:rPr lang="en-US" sz="3200" dirty="0" smtClean="0"/>
              <a:t>Blood types – are </a:t>
            </a:r>
            <a:r>
              <a:rPr lang="en-US" sz="3200" i="1" dirty="0" smtClean="0"/>
              <a:t>chemical identification tags</a:t>
            </a:r>
            <a:r>
              <a:rPr lang="en-US" sz="3200" dirty="0" smtClean="0"/>
              <a:t> in the blood.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dirty="0" smtClean="0"/>
              <a:t>Types A, B, and AB are based on </a:t>
            </a:r>
            <a:r>
              <a:rPr lang="en-US" sz="3000" b="1" i="1" dirty="0" smtClean="0"/>
              <a:t>antigens (proteins)</a:t>
            </a:r>
            <a:r>
              <a:rPr lang="en-US" sz="3000" dirty="0" smtClean="0"/>
              <a:t>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dirty="0" smtClean="0"/>
              <a:t>Type O has </a:t>
            </a:r>
            <a:r>
              <a:rPr lang="en-US" sz="3000" b="1" dirty="0" smtClean="0"/>
              <a:t>no antigens</a:t>
            </a:r>
            <a:r>
              <a:rPr lang="en-US" sz="3000" dirty="0" smtClean="0"/>
              <a:t>, and can donate blood to any type.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dirty="0" smtClean="0"/>
              <a:t>Type AB has </a:t>
            </a:r>
            <a:r>
              <a:rPr lang="en-US" sz="3000" b="1" dirty="0" smtClean="0"/>
              <a:t>no antibodies </a:t>
            </a:r>
            <a:r>
              <a:rPr lang="en-US" sz="3000" dirty="0" smtClean="0"/>
              <a:t>(chemicals that “fight” antigens), so it can receive blood from any type.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b="1" dirty="0" smtClean="0"/>
              <a:t>Rh factor </a:t>
            </a:r>
            <a:r>
              <a:rPr lang="en-US" sz="3000" dirty="0"/>
              <a:t>is another chemical identification tag in blood.</a:t>
            </a:r>
          </a:p>
        </p:txBody>
      </p:sp>
    </p:spTree>
    <p:extLst>
      <p:ext uri="{BB962C8B-B14F-4D97-AF65-F5344CB8AC3E}">
        <p14:creationId xmlns:p14="http://schemas.microsoft.com/office/powerpoint/2010/main" val="235336653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0638"/>
            <a:ext cx="8229600" cy="741362"/>
          </a:xfrm>
        </p:spPr>
        <p:txBody>
          <a:bodyPr/>
          <a:lstStyle/>
          <a:p>
            <a:r>
              <a:rPr lang="en-US" dirty="0" smtClean="0"/>
              <a:t>Blood </a:t>
            </a:r>
            <a:r>
              <a:rPr lang="en-US" sz="2400" dirty="0" smtClean="0"/>
              <a:t>(cont’d)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2575" y="1033463"/>
            <a:ext cx="8229600" cy="5395912"/>
          </a:xfrm>
        </p:spPr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lphaUcPeriod" startAt="5"/>
            </a:pPr>
            <a:r>
              <a:rPr lang="en-US" sz="3200" b="1" dirty="0" smtClean="0"/>
              <a:t>Blood Diseases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dirty="0" smtClean="0"/>
              <a:t>Anemia affects red blood cells</a:t>
            </a:r>
          </a:p>
          <a:p>
            <a:pPr marL="1314450" lvl="2" indent="-514350"/>
            <a:r>
              <a:rPr lang="en-US" sz="2600" dirty="0" smtClean="0"/>
              <a:t>Body tissues can’t get enough oxygen and are unable to carry on usual activities.</a:t>
            </a:r>
          </a:p>
          <a:p>
            <a:pPr marL="1314450" lvl="2" indent="-514350"/>
            <a:r>
              <a:rPr lang="en-US" sz="2600" dirty="0" smtClean="0"/>
              <a:t>Causes include a loss of large amounts of blood, diet lacking in iron, or heredity.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3000" dirty="0" smtClean="0"/>
              <a:t>Leukemia affects white blood cells</a:t>
            </a:r>
          </a:p>
          <a:p>
            <a:pPr marL="1314450" lvl="2" indent="-514350"/>
            <a:r>
              <a:rPr lang="en-US" sz="2600" dirty="0" smtClean="0"/>
              <a:t>Immature white blood cells are  made in excessive numbers.</a:t>
            </a:r>
          </a:p>
          <a:p>
            <a:pPr marL="1314450" lvl="2" indent="-514350"/>
            <a:r>
              <a:rPr lang="en-US" sz="2600" dirty="0" smtClean="0"/>
              <a:t>The excess cells don’t fight infection well; they fill the bone marrow crowding out normal cells.</a:t>
            </a:r>
          </a:p>
        </p:txBody>
      </p:sp>
    </p:spTree>
    <p:extLst>
      <p:ext uri="{BB962C8B-B14F-4D97-AF65-F5344CB8AC3E}">
        <p14:creationId xmlns:p14="http://schemas.microsoft.com/office/powerpoint/2010/main" val="27255368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50</TotalTime>
  <Words>385</Words>
  <Application>Microsoft Macintosh PowerPoint</Application>
  <PresentationFormat>On-screen Show (4:3)</PresentationFormat>
  <Paragraphs>39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Plaza</vt:lpstr>
      <vt:lpstr>Circulation and Immunity</vt:lpstr>
      <vt:lpstr>Blood</vt:lpstr>
      <vt:lpstr>Blood (cont’d)</vt:lpstr>
      <vt:lpstr>Blood (cont’d)</vt:lpstr>
      <vt:lpstr>Blood (cont’d)</vt:lpstr>
      <vt:lpstr>Blood (cont’d)</vt:lpstr>
      <vt:lpstr>Blood (cont’d)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Circulation and Immunity</dc:title>
  <dc:creator>Denice Fogel User</dc:creator>
  <cp:lastModifiedBy>Denice Fogel User</cp:lastModifiedBy>
  <cp:revision>13</cp:revision>
  <dcterms:created xsi:type="dcterms:W3CDTF">2013-02-27T00:53:14Z</dcterms:created>
  <dcterms:modified xsi:type="dcterms:W3CDTF">2013-02-27T01:43:49Z</dcterms:modified>
</cp:coreProperties>
</file>

<file path=docProps/thumbnail.jpeg>
</file>